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77" r:id="rId4"/>
    <p:sldId id="278" r:id="rId5"/>
    <p:sldId id="279" r:id="rId6"/>
    <p:sldId id="280" r:id="rId7"/>
    <p:sldId id="281" r:id="rId8"/>
    <p:sldId id="276" r:id="rId9"/>
    <p:sldId id="282" r:id="rId10"/>
    <p:sldId id="283" r:id="rId11"/>
    <p:sldId id="285" r:id="rId12"/>
    <p:sldId id="284" r:id="rId13"/>
    <p:sldId id="286" r:id="rId14"/>
    <p:sldId id="28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9506"/>
    <a:srgbClr val="6385B9"/>
    <a:srgbClr val="083D8A"/>
    <a:srgbClr val="CCD2DE"/>
    <a:srgbClr val="366BAB"/>
    <a:srgbClr val="97A5BF"/>
    <a:srgbClr val="4677B9"/>
    <a:srgbClr val="1E5892"/>
    <a:srgbClr val="4978BB"/>
    <a:srgbClr val="B4B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F7782-C21A-457F-A831-B20720FB5ECD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94A46-9BC4-42A2-BB36-ACCF089B7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5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зарисовка,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D1A057-3097-65D3-761D-553D22548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02657"/>
            <a:ext cx="9144000" cy="1207306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732" y="3884178"/>
            <a:ext cx="669376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3830775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1123FC6-C982-EA8E-2366-C45516117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187" y="526802"/>
            <a:ext cx="3255626" cy="19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вм (во всю высот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7FCE18B-4F5E-D9EC-A3AC-298124027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20576" y="0"/>
            <a:ext cx="737142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7609BC-512B-230F-12DD-A45CDFC6B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25" y="167460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2CA3D6F4-87E4-8A14-6385-CE8129DA69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224" y="3518455"/>
            <a:ext cx="3559946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954D99-8289-2260-BD9A-09096E12886A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0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ву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2614708-2B52-0904-4BA2-2C39171FA338}"/>
              </a:ext>
            </a:extLst>
          </p:cNvPr>
          <p:cNvSpPr/>
          <p:nvPr userDrawn="1"/>
        </p:nvSpPr>
        <p:spPr>
          <a:xfrm>
            <a:off x="8182539" y="3644024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771B869-94E7-7B57-6EA4-7BA4BD83879F}"/>
              </a:ext>
            </a:extLst>
          </p:cNvPr>
          <p:cNvSpPr/>
          <p:nvPr userDrawn="1"/>
        </p:nvSpPr>
        <p:spPr>
          <a:xfrm>
            <a:off x="5273336" y="976544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7609BC-512B-230F-12DD-A45CDFC6B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756" y="286024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2CA3D6F4-87E4-8A14-6385-CE8129DA69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44069" y="1074360"/>
            <a:ext cx="2715706" cy="204190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954D99-8289-2260-BD9A-09096E12886A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949BFA62-87A7-BDB6-0B71-1B630C942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45113" y="1071462"/>
            <a:ext cx="3309937" cy="204480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285A08FD-B127-C52F-58DB-9055383F6B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49839" y="3771841"/>
            <a:ext cx="3309937" cy="204480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ADDCEF4-9577-FE72-B93F-C4A52032C1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112" y="3774940"/>
            <a:ext cx="2715706" cy="204190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1432512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ремя рисунками и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EB19E61-BF7B-5451-C758-A98DD828282D}"/>
              </a:ext>
            </a:extLst>
          </p:cNvPr>
          <p:cNvSpPr/>
          <p:nvPr userDrawn="1"/>
        </p:nvSpPr>
        <p:spPr>
          <a:xfrm>
            <a:off x="7971997" y="1660009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90F06D9-B9DF-CD95-5509-B12963A3C5FC}"/>
              </a:ext>
            </a:extLst>
          </p:cNvPr>
          <p:cNvSpPr/>
          <p:nvPr userDrawn="1"/>
        </p:nvSpPr>
        <p:spPr>
          <a:xfrm>
            <a:off x="4391782" y="1660009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0BAE228-9E3A-13A7-FECC-56CDE47284BA}"/>
              </a:ext>
            </a:extLst>
          </p:cNvPr>
          <p:cNvSpPr/>
          <p:nvPr userDrawn="1"/>
        </p:nvSpPr>
        <p:spPr>
          <a:xfrm>
            <a:off x="811566" y="1664341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185639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1871660-6862-E236-9447-C5180770A5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067299"/>
            <a:ext cx="10515600" cy="201441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BBAAA8C6-DA60-88FD-25CC-882E7A76BB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811" y="1766873"/>
            <a:ext cx="3248046" cy="20505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054DB894-3771-110F-D451-E2245238AE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90027" y="1766873"/>
            <a:ext cx="3248046" cy="20505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E6B20314-B390-87C8-8519-F82B2A3309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0242" y="1768245"/>
            <a:ext cx="3248046" cy="20505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461BCA-BA8F-A504-7C21-AB7D257F8966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24A8A83-8023-9AF6-EF95-447DFE1D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_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-1" y="0"/>
            <a:ext cx="6640497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1585145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4E2FFA0D-5B9D-47E8-0E5C-ABC699C2C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6442" y="3428999"/>
            <a:ext cx="3559946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71F92C2C-042F-DFAE-9701-205568A964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61" y="1537018"/>
            <a:ext cx="6889363" cy="45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149B039-29D3-F51D-5DE9-28B12EC4BF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6112" y="1793875"/>
            <a:ext cx="5104645" cy="31864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E1B72-1389-7C3A-763F-C2EF0466D3A7}"/>
              </a:ext>
            </a:extLst>
          </p:cNvPr>
          <p:cNvSpPr>
            <a:spLocks/>
          </p:cNvSpPr>
          <p:nvPr userDrawn="1"/>
        </p:nvSpPr>
        <p:spPr>
          <a:xfrm>
            <a:off x="792481" y="1764058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2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_смартфон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4A9BF93F-F20C-87BE-C509-303E31398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942" y="334129"/>
            <a:ext cx="3059902" cy="60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392F6AB0-9929-085A-17EA-E8D72D4AD3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9599" y="860920"/>
            <a:ext cx="2414588" cy="4748671"/>
          </a:xfrm>
          <a:prstGeom prst="roundRect">
            <a:avLst>
              <a:gd name="adj" fmla="val 5269"/>
            </a:avLst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-1" y="0"/>
            <a:ext cx="7723574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2" y="1585145"/>
            <a:ext cx="5823752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4E2FFA0D-5B9D-47E8-0E5C-ABC699C2C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6441" y="3428999"/>
            <a:ext cx="5823751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E1B72-1389-7C3A-763F-C2EF0466D3A7}"/>
              </a:ext>
            </a:extLst>
          </p:cNvPr>
          <p:cNvSpPr>
            <a:spLocks/>
          </p:cNvSpPr>
          <p:nvPr userDrawn="1"/>
        </p:nvSpPr>
        <p:spPr>
          <a:xfrm>
            <a:off x="792481" y="1764058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5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_смартфон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-1" y="0"/>
            <a:ext cx="6169982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2" y="1585145"/>
            <a:ext cx="4288670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4E2FFA0D-5B9D-47E8-0E5C-ABC699C2C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6442" y="3428999"/>
            <a:ext cx="4288670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E1B72-1389-7C3A-763F-C2EF0466D3A7}"/>
              </a:ext>
            </a:extLst>
          </p:cNvPr>
          <p:cNvSpPr>
            <a:spLocks/>
          </p:cNvSpPr>
          <p:nvPr userDrawn="1"/>
        </p:nvSpPr>
        <p:spPr>
          <a:xfrm>
            <a:off x="792481" y="1764058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Picture background">
            <a:extLst>
              <a:ext uri="{FF2B5EF4-FFF2-40B4-BE49-F238E27FC236}">
                <a16:creationId xmlns:a16="http://schemas.microsoft.com/office/drawing/2014/main" id="{CEA102FC-8924-5E8C-6DBD-2885598BC5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239674" y="393382"/>
            <a:ext cx="3223881" cy="63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E0474F32-3576-95CB-36EE-856B4CC684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2124" y="2290115"/>
            <a:ext cx="5025486" cy="2530459"/>
          </a:xfrm>
          <a:prstGeom prst="roundRect">
            <a:avLst>
              <a:gd name="adj" fmla="val 3957"/>
            </a:avLst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22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ун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AF251B-79A2-1B7A-274B-8564239C8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481550"/>
            <a:ext cx="12192000" cy="9525"/>
          </a:xfrm>
          <a:prstGeom prst="line">
            <a:avLst/>
          </a:prstGeom>
          <a:ln w="28575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6624-F560-CE88-C24A-0CC1C48BE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1775" y="2229435"/>
            <a:ext cx="8762260" cy="923525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9C8B6-A8A2-ADF4-D35E-59A7C62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C9C23B-AF05-7D9F-CA26-847DA1EF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91215-6329-B148-AD36-73E6062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077FD72-8DE6-CEA4-3A27-D69CE72DCB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05105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3AF0E3-4427-0824-04E0-DFBECC6403EE}"/>
              </a:ext>
            </a:extLst>
          </p:cNvPr>
          <p:cNvCxnSpPr>
            <a:cxnSpLocks/>
          </p:cNvCxnSpPr>
          <p:nvPr userDrawn="1"/>
        </p:nvCxnSpPr>
        <p:spPr>
          <a:xfrm>
            <a:off x="2672180" y="2229435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E562C564-C02E-FE74-546F-C41FAA937171}"/>
              </a:ext>
            </a:extLst>
          </p:cNvPr>
          <p:cNvSpPr/>
          <p:nvPr userDrawn="1"/>
        </p:nvSpPr>
        <p:spPr>
          <a:xfrm>
            <a:off x="1414230" y="3814802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31B531-F574-A3E8-ACA8-A60791CA1B3E}"/>
              </a:ext>
            </a:extLst>
          </p:cNvPr>
          <p:cNvSpPr/>
          <p:nvPr userDrawn="1"/>
        </p:nvSpPr>
        <p:spPr>
          <a:xfrm>
            <a:off x="5533792" y="3814801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FD8BD6-A65F-2A20-FA04-CA02D2D21D96}"/>
              </a:ext>
            </a:extLst>
          </p:cNvPr>
          <p:cNvSpPr/>
          <p:nvPr userDrawn="1"/>
        </p:nvSpPr>
        <p:spPr>
          <a:xfrm>
            <a:off x="9662879" y="3814801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85FBAA1A-C247-3C37-999F-E2D1D4326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99772" y="3920662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9278CC5E-F6F4-E5B3-3377-89902DA067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9100" y="3913265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AAD29E9F-44DA-2C2B-6161-1891ED77E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48187" y="3913265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26F28C3-73D0-71C2-8E23-BF3539103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565" y="5238989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9A58DE8-FE1A-E169-E62F-4505ED1B3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449" y="5238989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3BCB1E2F-79CB-23C0-E61D-366CADF53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1333" y="5238989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6" name="Рисунок 5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131CFF8-046A-2DBE-CAFA-6008445E1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5" y="2156910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4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пункта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AF251B-79A2-1B7A-274B-8564239C8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963468"/>
            <a:ext cx="12192000" cy="9525"/>
          </a:xfrm>
          <a:prstGeom prst="line">
            <a:avLst/>
          </a:prstGeom>
          <a:ln w="28575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6624-F560-CE88-C24A-0CC1C48BE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9632" y="560434"/>
            <a:ext cx="8762260" cy="923525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9C8B6-A8A2-ADF4-D35E-59A7C62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C9C23B-AF05-7D9F-CA26-847DA1EF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91215-6329-B148-AD36-73E6062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562C564-C02E-FE74-546F-C41FAA937171}"/>
              </a:ext>
            </a:extLst>
          </p:cNvPr>
          <p:cNvSpPr/>
          <p:nvPr userDrawn="1"/>
        </p:nvSpPr>
        <p:spPr>
          <a:xfrm>
            <a:off x="1414230" y="2296720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31B531-F574-A3E8-ACA8-A60791CA1B3E}"/>
              </a:ext>
            </a:extLst>
          </p:cNvPr>
          <p:cNvSpPr/>
          <p:nvPr userDrawn="1"/>
        </p:nvSpPr>
        <p:spPr>
          <a:xfrm>
            <a:off x="5533792" y="2296719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FD8BD6-A65F-2A20-FA04-CA02D2D21D96}"/>
              </a:ext>
            </a:extLst>
          </p:cNvPr>
          <p:cNvSpPr/>
          <p:nvPr userDrawn="1"/>
        </p:nvSpPr>
        <p:spPr>
          <a:xfrm>
            <a:off x="9662879" y="2296719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85FBAA1A-C247-3C37-999F-E2D1D4326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99772" y="240258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9278CC5E-F6F4-E5B3-3377-89902DA067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9100" y="2395183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AAD29E9F-44DA-2C2B-6161-1891ED77E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48187" y="2395183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26F28C3-73D0-71C2-8E23-BF3539103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565" y="3720907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9A58DE8-FE1A-E169-E62F-4505ED1B3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449" y="3720907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3BCB1E2F-79CB-23C0-E61D-366CADF53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1333" y="3720907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6A2E48C1-51B6-5E51-4CA2-1812B3A5B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542203"/>
            <a:ext cx="10515600" cy="15395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CCEC9B8-9D0E-DCB5-82BD-61DB7A589BCF}"/>
              </a:ext>
            </a:extLst>
          </p:cNvPr>
          <p:cNvCxnSpPr>
            <a:cxnSpLocks/>
          </p:cNvCxnSpPr>
          <p:nvPr userDrawn="1"/>
        </p:nvCxnSpPr>
        <p:spPr>
          <a:xfrm>
            <a:off x="2521260" y="573373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20A6C0F-79DE-9F14-F7AE-D6C841411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45" y="500848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пун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AF251B-79A2-1B7A-274B-8564239C8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986415"/>
            <a:ext cx="12192000" cy="9525"/>
          </a:xfrm>
          <a:prstGeom prst="line">
            <a:avLst/>
          </a:prstGeom>
          <a:ln w="28575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6624-F560-CE88-C24A-0CC1C48BE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7387" y="322424"/>
            <a:ext cx="8762260" cy="923525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9C8B6-A8A2-ADF4-D35E-59A7C62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C9C23B-AF05-7D9F-CA26-847DA1EF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91215-6329-B148-AD36-73E6062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562C564-C02E-FE74-546F-C41FAA937171}"/>
              </a:ext>
            </a:extLst>
          </p:cNvPr>
          <p:cNvSpPr/>
          <p:nvPr userDrawn="1"/>
        </p:nvSpPr>
        <p:spPr>
          <a:xfrm>
            <a:off x="1067294" y="2314957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31B531-F574-A3E8-ACA8-A60791CA1B3E}"/>
              </a:ext>
            </a:extLst>
          </p:cNvPr>
          <p:cNvSpPr/>
          <p:nvPr userDrawn="1"/>
        </p:nvSpPr>
        <p:spPr>
          <a:xfrm>
            <a:off x="6927476" y="2314956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FD8BD6-A65F-2A20-FA04-CA02D2D21D96}"/>
              </a:ext>
            </a:extLst>
          </p:cNvPr>
          <p:cNvSpPr/>
          <p:nvPr userDrawn="1"/>
        </p:nvSpPr>
        <p:spPr>
          <a:xfrm>
            <a:off x="9915932" y="2312665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85FBAA1A-C247-3C37-999F-E2D1D4326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2836" y="2420817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9278CC5E-F6F4-E5B3-3377-89902DA067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12784" y="241342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AAD29E9F-44DA-2C2B-6161-1891ED77E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01240" y="2411129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26F28C3-73D0-71C2-8E23-BF3539103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629" y="3739144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9A58DE8-FE1A-E169-E62F-4505ED1B3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8133" y="3739144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3BCB1E2F-79CB-23C0-E61D-366CADF53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4386" y="3736853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3E27C04-9F6C-4D5F-6052-31215B2282F6}"/>
              </a:ext>
            </a:extLst>
          </p:cNvPr>
          <p:cNvSpPr/>
          <p:nvPr userDrawn="1"/>
        </p:nvSpPr>
        <p:spPr>
          <a:xfrm>
            <a:off x="3981583" y="2314956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6">
            <a:extLst>
              <a:ext uri="{FF2B5EF4-FFF2-40B4-BE49-F238E27FC236}">
                <a16:creationId xmlns:a16="http://schemas.microsoft.com/office/drawing/2014/main" id="{8CAF3626-E893-4E53-0EEA-3A48907181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6891" y="241342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3B962F30-58D3-8A14-E282-3319238FF0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32240" y="3739144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1BF98BF-2301-B2CE-604C-7EDA0DC96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0680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0" name="Текст 20">
            <a:extLst>
              <a:ext uri="{FF2B5EF4-FFF2-40B4-BE49-F238E27FC236}">
                <a16:creationId xmlns:a16="http://schemas.microsoft.com/office/drawing/2014/main" id="{C9F90933-055F-6E8A-F37E-61EF4840A8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32240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0FEDDDEF-34E3-4B34-9750-BE0CA0A92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3800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5" name="Текст 20">
            <a:extLst>
              <a:ext uri="{FF2B5EF4-FFF2-40B4-BE49-F238E27FC236}">
                <a16:creationId xmlns:a16="http://schemas.microsoft.com/office/drawing/2014/main" id="{D7B002DF-FB72-35D2-D316-C20DACFFA0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66589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238662F-80C5-EF24-0DA3-3C799F29B448}"/>
              </a:ext>
            </a:extLst>
          </p:cNvPr>
          <p:cNvCxnSpPr>
            <a:cxnSpLocks/>
          </p:cNvCxnSpPr>
          <p:nvPr userDrawn="1"/>
        </p:nvCxnSpPr>
        <p:spPr>
          <a:xfrm>
            <a:off x="2588025" y="272913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28BCE1-D3EC-36B9-E1A1-7FC700497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0" y="200388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9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пункт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7609BC-512B-230F-12DD-A45CDFC6B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756" y="286024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954D99-8289-2260-BD9A-09096E12886A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1EA085B-DE8A-950D-AC89-B79CB76A5D44}"/>
              </a:ext>
            </a:extLst>
          </p:cNvPr>
          <p:cNvSpPr/>
          <p:nvPr userDrawn="1"/>
        </p:nvSpPr>
        <p:spPr>
          <a:xfrm>
            <a:off x="5928800" y="535287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6">
            <a:extLst>
              <a:ext uri="{FF2B5EF4-FFF2-40B4-BE49-F238E27FC236}">
                <a16:creationId xmlns:a16="http://schemas.microsoft.com/office/drawing/2014/main" id="{B3CB6FF1-ED9C-0A5D-3CDE-43A874146B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4108" y="641147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7616A6DC-C19C-C1F8-513B-554A9FE57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112" y="1959474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Текст 20">
            <a:extLst>
              <a:ext uri="{FF2B5EF4-FFF2-40B4-BE49-F238E27FC236}">
                <a16:creationId xmlns:a16="http://schemas.microsoft.com/office/drawing/2014/main" id="{5B4C9D14-DCCB-F2FC-2ACE-8A61911EB4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50087" y="2542688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739C736-3CE0-6DF3-C7CE-E9BDB768D4C2}"/>
              </a:ext>
            </a:extLst>
          </p:cNvPr>
          <p:cNvSpPr/>
          <p:nvPr userDrawn="1"/>
        </p:nvSpPr>
        <p:spPr>
          <a:xfrm>
            <a:off x="9422675" y="535287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исунок 16">
            <a:extLst>
              <a:ext uri="{FF2B5EF4-FFF2-40B4-BE49-F238E27FC236}">
                <a16:creationId xmlns:a16="http://schemas.microsoft.com/office/drawing/2014/main" id="{9D52904D-2ED9-16D5-3C1C-61C71AB21B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07983" y="641147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9035164-DBC5-ECDF-5124-B886631053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8987" y="1959474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35BD8F6C-CDEE-947C-950B-FFF753C3D6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43962" y="2542688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C2DA457-8B3E-E68D-0124-6A0AFC3E9222}"/>
              </a:ext>
            </a:extLst>
          </p:cNvPr>
          <p:cNvSpPr/>
          <p:nvPr userDrawn="1"/>
        </p:nvSpPr>
        <p:spPr>
          <a:xfrm>
            <a:off x="5928800" y="3286020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16">
            <a:extLst>
              <a:ext uri="{FF2B5EF4-FFF2-40B4-BE49-F238E27FC236}">
                <a16:creationId xmlns:a16="http://schemas.microsoft.com/office/drawing/2014/main" id="{B9C84BD9-54D6-6411-9D5A-436E6B195C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14108" y="339188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Текст 20">
            <a:extLst>
              <a:ext uri="{FF2B5EF4-FFF2-40B4-BE49-F238E27FC236}">
                <a16:creationId xmlns:a16="http://schemas.microsoft.com/office/drawing/2014/main" id="{23F13913-6647-3213-0F0F-E71B97FF21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5112" y="4710207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id="{EE1077B9-3D53-5BEE-7D1E-C61EBC416A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0087" y="5293421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DEA64C5-522E-001A-4ACE-CE3F3776D865}"/>
              </a:ext>
            </a:extLst>
          </p:cNvPr>
          <p:cNvSpPr/>
          <p:nvPr userDrawn="1"/>
        </p:nvSpPr>
        <p:spPr>
          <a:xfrm>
            <a:off x="9422675" y="3286020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исунок 16">
            <a:extLst>
              <a:ext uri="{FF2B5EF4-FFF2-40B4-BE49-F238E27FC236}">
                <a16:creationId xmlns:a16="http://schemas.microsoft.com/office/drawing/2014/main" id="{DC53CD13-8B4E-C145-8BD4-D9884035447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07983" y="339188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9" name="Текст 20">
            <a:extLst>
              <a:ext uri="{FF2B5EF4-FFF2-40B4-BE49-F238E27FC236}">
                <a16:creationId xmlns:a16="http://schemas.microsoft.com/office/drawing/2014/main" id="{5B650873-7264-4A5C-CF8A-900CAE3B57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8987" y="4710207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30" name="Текст 20">
            <a:extLst>
              <a:ext uri="{FF2B5EF4-FFF2-40B4-BE49-F238E27FC236}">
                <a16:creationId xmlns:a16="http://schemas.microsoft.com/office/drawing/2014/main" id="{611402E8-A563-831D-F2B9-12830DC96B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3962" y="5293421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</p:spTree>
    <p:extLst>
      <p:ext uri="{BB962C8B-B14F-4D97-AF65-F5344CB8AC3E}">
        <p14:creationId xmlns:p14="http://schemas.microsoft.com/office/powerpoint/2010/main" val="171439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_(золо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диаграмма, шаблон, дизайн, оригами&#10;&#10;Автоматически созданное описание">
            <a:extLst>
              <a:ext uri="{FF2B5EF4-FFF2-40B4-BE49-F238E27FC236}">
                <a16:creationId xmlns:a16="http://schemas.microsoft.com/office/drawing/2014/main" id="{A165D2EE-E2ED-0330-C0D8-09112CD85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6" b="7780"/>
          <a:stretch/>
        </p:blipFill>
        <p:spPr>
          <a:xfrm>
            <a:off x="15430" y="0"/>
            <a:ext cx="12176569" cy="6849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02657"/>
            <a:ext cx="9144000" cy="1207306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732" y="3884178"/>
            <a:ext cx="669376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3830775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1123FC6-C982-EA8E-2366-C45516117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187" y="526802"/>
            <a:ext cx="3255626" cy="19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06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ремя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6E9F792-BB75-378A-D09F-C24576E833B6}"/>
              </a:ext>
            </a:extLst>
          </p:cNvPr>
          <p:cNvSpPr/>
          <p:nvPr userDrawn="1"/>
        </p:nvSpPr>
        <p:spPr>
          <a:xfrm>
            <a:off x="4505455" y="1961965"/>
            <a:ext cx="3181089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6A75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A50B587-B65D-64DC-B88F-E97E53D837EC}"/>
              </a:ext>
            </a:extLst>
          </p:cNvPr>
          <p:cNvSpPr/>
          <p:nvPr userDrawn="1"/>
        </p:nvSpPr>
        <p:spPr>
          <a:xfrm>
            <a:off x="8278095" y="1961964"/>
            <a:ext cx="3181089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8E9D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26B8201-72DC-240D-B204-647448B3F087}"/>
              </a:ext>
            </a:extLst>
          </p:cNvPr>
          <p:cNvSpPr/>
          <p:nvPr userDrawn="1"/>
        </p:nvSpPr>
        <p:spPr>
          <a:xfrm>
            <a:off x="732999" y="1961965"/>
            <a:ext cx="3181089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185629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6EF0569-EC4F-6CD7-7550-C9F8DDE6EA9C}"/>
              </a:ext>
            </a:extLst>
          </p:cNvPr>
          <p:cNvSpPr/>
          <p:nvPr userDrawn="1"/>
        </p:nvSpPr>
        <p:spPr>
          <a:xfrm>
            <a:off x="839865" y="1713390"/>
            <a:ext cx="2970320" cy="923524"/>
          </a:xfrm>
          <a:prstGeom prst="roundRect">
            <a:avLst/>
          </a:prstGeom>
          <a:solidFill>
            <a:srgbClr val="083D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7BDC51-410C-5A60-A5F5-68971B757011}"/>
              </a:ext>
            </a:extLst>
          </p:cNvPr>
          <p:cNvSpPr/>
          <p:nvPr userDrawn="1"/>
        </p:nvSpPr>
        <p:spPr>
          <a:xfrm>
            <a:off x="4611673" y="1713390"/>
            <a:ext cx="2970320" cy="923524"/>
          </a:xfrm>
          <a:prstGeom prst="roundRect">
            <a:avLst/>
          </a:prstGeom>
          <a:solidFill>
            <a:srgbClr val="366B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36C9685-9DB1-C218-0599-8554B824205D}"/>
              </a:ext>
            </a:extLst>
          </p:cNvPr>
          <p:cNvSpPr/>
          <p:nvPr userDrawn="1"/>
        </p:nvSpPr>
        <p:spPr>
          <a:xfrm>
            <a:off x="8383480" y="1713390"/>
            <a:ext cx="2970320" cy="923524"/>
          </a:xfrm>
          <a:prstGeom prst="roundRect">
            <a:avLst/>
          </a:prstGeom>
          <a:solidFill>
            <a:srgbClr val="97A5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0E9B1F87-8EB8-5088-C6B4-202B9F6BA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5024" y="1784720"/>
            <a:ext cx="2378375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CE1C7358-235F-7BC7-4128-8B0FA720D7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50" y="2835275"/>
            <a:ext cx="2779713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44" name="Текст 42">
            <a:extLst>
              <a:ext uri="{FF2B5EF4-FFF2-40B4-BE49-F238E27FC236}">
                <a16:creationId xmlns:a16="http://schemas.microsoft.com/office/drawing/2014/main" id="{3E3DC957-CC1E-F0C0-7AB3-297B706F08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6141" y="2835910"/>
            <a:ext cx="2779713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45" name="Текст 42">
            <a:extLst>
              <a:ext uri="{FF2B5EF4-FFF2-40B4-BE49-F238E27FC236}">
                <a16:creationId xmlns:a16="http://schemas.microsoft.com/office/drawing/2014/main" id="{FA34A897-FA50-B6D6-AE78-1A211C17B1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96528" y="2835275"/>
            <a:ext cx="2779713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46" name="Текст 38">
            <a:extLst>
              <a:ext uri="{FF2B5EF4-FFF2-40B4-BE49-F238E27FC236}">
                <a16:creationId xmlns:a16="http://schemas.microsoft.com/office/drawing/2014/main" id="{EA9CC618-D838-4C88-3F03-3BC9600AB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4431" y="1831161"/>
            <a:ext cx="2378375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7" name="Текст 38">
            <a:extLst>
              <a:ext uri="{FF2B5EF4-FFF2-40B4-BE49-F238E27FC236}">
                <a16:creationId xmlns:a16="http://schemas.microsoft.com/office/drawing/2014/main" id="{1549DE3F-DF94-353D-DA99-8DF61761F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66" y="1831161"/>
            <a:ext cx="2378375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EC4DBA75-6A2B-B3FC-74FC-4675F076E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9750" y="1600200"/>
            <a:ext cx="687600" cy="687388"/>
          </a:xfrm>
          <a:prstGeom prst="ellipse">
            <a:avLst/>
          </a:prstGeom>
          <a:effectLst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Иконки</a:t>
            </a:r>
          </a:p>
        </p:txBody>
      </p:sp>
      <p:sp>
        <p:nvSpPr>
          <p:cNvPr id="50" name="Рисунок 48">
            <a:extLst>
              <a:ext uri="{FF2B5EF4-FFF2-40B4-BE49-F238E27FC236}">
                <a16:creationId xmlns:a16="http://schemas.microsoft.com/office/drawing/2014/main" id="{6F745D53-F062-86D4-DCD1-D72E817779F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11447" y="1600200"/>
            <a:ext cx="687600" cy="687388"/>
          </a:xfrm>
          <a:prstGeom prst="ellipse">
            <a:avLst/>
          </a:prstGeom>
          <a:effectLst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Иконки</a:t>
            </a:r>
          </a:p>
        </p:txBody>
      </p:sp>
      <p:sp>
        <p:nvSpPr>
          <p:cNvPr id="51" name="Рисунок 48">
            <a:extLst>
              <a:ext uri="{FF2B5EF4-FFF2-40B4-BE49-F238E27FC236}">
                <a16:creationId xmlns:a16="http://schemas.microsoft.com/office/drawing/2014/main" id="{85E9D1ED-A509-1636-CC48-D4C7F6EFC6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16814" y="1600200"/>
            <a:ext cx="687600" cy="687388"/>
          </a:xfrm>
          <a:prstGeom prst="ellipse">
            <a:avLst/>
          </a:prstGeom>
          <a:effectLst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Иконки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0C1EED6-C057-4AC1-DB2E-F3798F8962BD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009BE6E-FD99-404B-DED7-10D91F714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40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четырьмя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26B8201-72DC-240D-B204-647448B3F087}"/>
              </a:ext>
            </a:extLst>
          </p:cNvPr>
          <p:cNvSpPr/>
          <p:nvPr userDrawn="1"/>
        </p:nvSpPr>
        <p:spPr>
          <a:xfrm>
            <a:off x="177317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263721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453118" cy="365125"/>
          </a:xfrm>
        </p:spPr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6EF0569-EC4F-6CD7-7550-C9F8DDE6EA9C}"/>
              </a:ext>
            </a:extLst>
          </p:cNvPr>
          <p:cNvSpPr/>
          <p:nvPr userDrawn="1"/>
        </p:nvSpPr>
        <p:spPr>
          <a:xfrm>
            <a:off x="284182" y="1650776"/>
            <a:ext cx="2656221" cy="923524"/>
          </a:xfrm>
          <a:prstGeom prst="roundRect">
            <a:avLst/>
          </a:prstGeom>
          <a:solidFill>
            <a:srgbClr val="083D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0E9B1F87-8EB8-5088-C6B4-202B9F6BA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767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CE1C7358-235F-7BC7-4128-8B0FA720D7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768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B38533D-797D-1F90-8737-53D97F41BED2}"/>
              </a:ext>
            </a:extLst>
          </p:cNvPr>
          <p:cNvSpPr/>
          <p:nvPr userDrawn="1"/>
        </p:nvSpPr>
        <p:spPr>
          <a:xfrm>
            <a:off x="3151212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6A75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8E8AA-1930-4A6E-705D-0AF3EFF2BE89}"/>
              </a:ext>
            </a:extLst>
          </p:cNvPr>
          <p:cNvSpPr/>
          <p:nvPr userDrawn="1"/>
        </p:nvSpPr>
        <p:spPr>
          <a:xfrm>
            <a:off x="3258077" y="1650776"/>
            <a:ext cx="2656221" cy="923524"/>
          </a:xfrm>
          <a:prstGeom prst="roundRect">
            <a:avLst/>
          </a:prstGeom>
          <a:solidFill>
            <a:srgbClr val="366B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38">
            <a:extLst>
              <a:ext uri="{FF2B5EF4-FFF2-40B4-BE49-F238E27FC236}">
                <a16:creationId xmlns:a16="http://schemas.microsoft.com/office/drawing/2014/main" id="{2E5C77C5-48FC-6A7E-EF4A-9EF3706E9B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1662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1" name="Текст 42">
            <a:extLst>
              <a:ext uri="{FF2B5EF4-FFF2-40B4-BE49-F238E27FC236}">
                <a16:creationId xmlns:a16="http://schemas.microsoft.com/office/drawing/2014/main" id="{9102AFFC-7BD6-D2B1-AF14-E7349B03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1663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DE5BD32-C482-3E0E-D20B-8D1068457105}"/>
              </a:ext>
            </a:extLst>
          </p:cNvPr>
          <p:cNvSpPr/>
          <p:nvPr userDrawn="1"/>
        </p:nvSpPr>
        <p:spPr>
          <a:xfrm>
            <a:off x="6150356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8E9D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3FE441-3C39-7328-785C-F81A2A627DBF}"/>
              </a:ext>
            </a:extLst>
          </p:cNvPr>
          <p:cNvSpPr/>
          <p:nvPr userDrawn="1"/>
        </p:nvSpPr>
        <p:spPr>
          <a:xfrm>
            <a:off x="6257221" y="1650776"/>
            <a:ext cx="2656221" cy="923524"/>
          </a:xfrm>
          <a:prstGeom prst="roundRect">
            <a:avLst/>
          </a:prstGeom>
          <a:solidFill>
            <a:srgbClr val="6385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38">
            <a:extLst>
              <a:ext uri="{FF2B5EF4-FFF2-40B4-BE49-F238E27FC236}">
                <a16:creationId xmlns:a16="http://schemas.microsoft.com/office/drawing/2014/main" id="{1D198DBD-05B0-8219-E1D5-6F1A5E02A2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806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" name="Текст 42">
            <a:extLst>
              <a:ext uri="{FF2B5EF4-FFF2-40B4-BE49-F238E27FC236}">
                <a16:creationId xmlns:a16="http://schemas.microsoft.com/office/drawing/2014/main" id="{A04CFCB4-CA3E-909B-6615-73896A61DE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0807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D85D93B-0D11-ACD3-08BF-20BDB000704B}"/>
              </a:ext>
            </a:extLst>
          </p:cNvPr>
          <p:cNvSpPr/>
          <p:nvPr userDrawn="1"/>
        </p:nvSpPr>
        <p:spPr>
          <a:xfrm>
            <a:off x="9101923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A9B7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A861876-8CBE-1373-8274-518ED3073498}"/>
              </a:ext>
            </a:extLst>
          </p:cNvPr>
          <p:cNvSpPr/>
          <p:nvPr userDrawn="1"/>
        </p:nvSpPr>
        <p:spPr>
          <a:xfrm>
            <a:off x="9208788" y="1650776"/>
            <a:ext cx="2656221" cy="923524"/>
          </a:xfrm>
          <a:prstGeom prst="roundRect">
            <a:avLst/>
          </a:prstGeom>
          <a:solidFill>
            <a:srgbClr val="97A5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38">
            <a:extLst>
              <a:ext uri="{FF2B5EF4-FFF2-40B4-BE49-F238E27FC236}">
                <a16:creationId xmlns:a16="http://schemas.microsoft.com/office/drawing/2014/main" id="{7DBCA485-BA1D-0DE3-04DA-12F124F4ED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373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Текст 42">
            <a:extLst>
              <a:ext uri="{FF2B5EF4-FFF2-40B4-BE49-F238E27FC236}">
                <a16:creationId xmlns:a16="http://schemas.microsoft.com/office/drawing/2014/main" id="{D41D63E6-4FF4-A569-0335-1E217FD26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2374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8FF5E22-62F8-A3CC-E72A-D3835D0C2D35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CECAC4F-1C39-2BA0-7FFD-021A97ECF8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90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003B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2122" y="2160531"/>
            <a:ext cx="5772850" cy="2530733"/>
          </a:xfrm>
        </p:spPr>
        <p:txBody>
          <a:bodyPr anchor="ctr"/>
          <a:lstStyle>
            <a:lvl1pPr algn="ctr">
              <a:defRPr sz="4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043" y="6347411"/>
            <a:ext cx="332216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1417" y="6365105"/>
            <a:ext cx="2743200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 flipV="1">
            <a:off x="4661073" y="2123480"/>
            <a:ext cx="0" cy="26110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E8E8B7-37F0-4019-9775-5B4520631A4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28" y="2725426"/>
            <a:ext cx="2996828" cy="1211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1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зарисовка,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D1A057-3097-65D3-761D-553D22548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60661"/>
            <a:ext cx="9144000" cy="2530733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В ДВЕ ИЛИ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099" y="4593685"/>
            <a:ext cx="6693763" cy="6789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4327924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4ACACAC-5E98-F468-4119-E401F88B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1" y="136525"/>
            <a:ext cx="2518539" cy="14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_2 (золо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иаграмма, шаблон, дизайн, оригами&#10;&#10;Автоматически созданное описание">
            <a:extLst>
              <a:ext uri="{FF2B5EF4-FFF2-40B4-BE49-F238E27FC236}">
                <a16:creationId xmlns:a16="http://schemas.microsoft.com/office/drawing/2014/main" id="{6AC1EE9F-CCC7-3EB4-7618-DCBE0018E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6" b="7780"/>
          <a:stretch/>
        </p:blipFill>
        <p:spPr>
          <a:xfrm>
            <a:off x="15430" y="0"/>
            <a:ext cx="12176569" cy="6849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60661"/>
            <a:ext cx="9144000" cy="2530733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В ДВЕ ИЛИ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099" y="4593685"/>
            <a:ext cx="6693763" cy="6789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4327924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4ACACAC-5E98-F468-4119-E401F88B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1" y="136525"/>
            <a:ext cx="2518539" cy="14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3">
    <p:bg>
      <p:bgPr>
        <a:solidFill>
          <a:srgbClr val="003B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90FFB4D-3D37-BC75-AEFA-2545FBAB7C1F}"/>
              </a:ext>
            </a:extLst>
          </p:cNvPr>
          <p:cNvSpPr/>
          <p:nvPr userDrawn="1"/>
        </p:nvSpPr>
        <p:spPr>
          <a:xfrm>
            <a:off x="4471445" y="-339437"/>
            <a:ext cx="7975048" cy="7536874"/>
          </a:xfrm>
          <a:custGeom>
            <a:avLst/>
            <a:gdLst>
              <a:gd name="connsiteX0" fmla="*/ 0 w 7242279"/>
              <a:gd name="connsiteY0" fmla="*/ 3768436 h 7536874"/>
              <a:gd name="connsiteX1" fmla="*/ 0 w 7242279"/>
              <a:gd name="connsiteY1" fmla="*/ 3768437 h 7536874"/>
              <a:gd name="connsiteX2" fmla="*/ 0 w 7242279"/>
              <a:gd name="connsiteY2" fmla="*/ 3768437 h 7536874"/>
              <a:gd name="connsiteX3" fmla="*/ 3768437 w 7242279"/>
              <a:gd name="connsiteY3" fmla="*/ 0 h 7536874"/>
              <a:gd name="connsiteX4" fmla="*/ 5823751 w 7242279"/>
              <a:gd name="connsiteY4" fmla="*/ 0 h 7536874"/>
              <a:gd name="connsiteX5" fmla="*/ 7119466 w 7242279"/>
              <a:gd name="connsiteY5" fmla="*/ 228668 h 7536874"/>
              <a:gd name="connsiteX6" fmla="*/ 7204694 w 7242279"/>
              <a:gd name="connsiteY6" fmla="*/ 262272 h 7536874"/>
              <a:gd name="connsiteX7" fmla="*/ 7008180 w 7242279"/>
              <a:gd name="connsiteY7" fmla="*/ 262272 h 7536874"/>
              <a:gd name="connsiteX8" fmla="*/ 7008180 w 7242279"/>
              <a:gd name="connsiteY8" fmla="*/ 7259782 h 7536874"/>
              <a:gd name="connsiteX9" fmla="*/ 7242279 w 7242279"/>
              <a:gd name="connsiteY9" fmla="*/ 7259782 h 7536874"/>
              <a:gd name="connsiteX10" fmla="*/ 7119465 w 7242279"/>
              <a:gd name="connsiteY10" fmla="*/ 7308206 h 7536874"/>
              <a:gd name="connsiteX11" fmla="*/ 5823750 w 7242279"/>
              <a:gd name="connsiteY11" fmla="*/ 7536874 h 7536874"/>
              <a:gd name="connsiteX12" fmla="*/ 3768437 w 7242279"/>
              <a:gd name="connsiteY12" fmla="*/ 7536873 h 7536874"/>
              <a:gd name="connsiteX13" fmla="*/ 19456 w 7242279"/>
              <a:gd name="connsiteY13" fmla="*/ 4153737 h 7536874"/>
              <a:gd name="connsiteX14" fmla="*/ 0 w 7242279"/>
              <a:gd name="connsiteY14" fmla="*/ 3768437 h 7536874"/>
              <a:gd name="connsiteX15" fmla="*/ 19456 w 7242279"/>
              <a:gd name="connsiteY15" fmla="*/ 3383136 h 7536874"/>
              <a:gd name="connsiteX16" fmla="*/ 3768437 w 7242279"/>
              <a:gd name="connsiteY16" fmla="*/ 0 h 753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42279" h="7536874">
                <a:moveTo>
                  <a:pt x="0" y="3768436"/>
                </a:moveTo>
                <a:lnTo>
                  <a:pt x="0" y="3768437"/>
                </a:lnTo>
                <a:lnTo>
                  <a:pt x="0" y="3768437"/>
                </a:lnTo>
                <a:close/>
                <a:moveTo>
                  <a:pt x="3768437" y="0"/>
                </a:moveTo>
                <a:lnTo>
                  <a:pt x="5823751" y="0"/>
                </a:lnTo>
                <a:cubicBezTo>
                  <a:pt x="6279024" y="0"/>
                  <a:pt x="6715441" y="80735"/>
                  <a:pt x="7119466" y="228668"/>
                </a:cubicBezTo>
                <a:lnTo>
                  <a:pt x="7204694" y="262272"/>
                </a:lnTo>
                <a:lnTo>
                  <a:pt x="7008180" y="262272"/>
                </a:lnTo>
                <a:lnTo>
                  <a:pt x="7008180" y="7259782"/>
                </a:lnTo>
                <a:lnTo>
                  <a:pt x="7242279" y="7259782"/>
                </a:lnTo>
                <a:lnTo>
                  <a:pt x="7119465" y="7308206"/>
                </a:lnTo>
                <a:cubicBezTo>
                  <a:pt x="6715440" y="7456140"/>
                  <a:pt x="6279023" y="7536874"/>
                  <a:pt x="5823750" y="7536874"/>
                </a:cubicBezTo>
                <a:lnTo>
                  <a:pt x="3768437" y="7536873"/>
                </a:lnTo>
                <a:cubicBezTo>
                  <a:pt x="1817266" y="7536873"/>
                  <a:pt x="212438" y="6053994"/>
                  <a:pt x="19456" y="4153737"/>
                </a:cubicBezTo>
                <a:lnTo>
                  <a:pt x="0" y="3768437"/>
                </a:lnTo>
                <a:lnTo>
                  <a:pt x="19456" y="3383136"/>
                </a:lnTo>
                <a:cubicBezTo>
                  <a:pt x="212438" y="1482879"/>
                  <a:pt x="1817266" y="0"/>
                  <a:pt x="37684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5198" y="1660661"/>
            <a:ext cx="7023225" cy="2530733"/>
          </a:xfrm>
        </p:spPr>
        <p:txBody>
          <a:bodyPr anchor="b"/>
          <a:lstStyle>
            <a:lvl1pPr algn="ctr">
              <a:defRPr sz="48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ru-RU" dirty="0"/>
              <a:t>В ДВЕ ИЛИ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650" y="4729026"/>
            <a:ext cx="5679440" cy="6789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0640" y="6356350"/>
            <a:ext cx="439347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19" y="6356350"/>
            <a:ext cx="1247847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6214313" y="4297444"/>
            <a:ext cx="4688114" cy="0"/>
          </a:xfrm>
          <a:prstGeom prst="line">
            <a:avLst/>
          </a:prstGeom>
          <a:ln w="38100">
            <a:solidFill>
              <a:srgbClr val="B895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E8E8B7-37F0-4019-9775-5B4520631A4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1" y="425808"/>
            <a:ext cx="2996828" cy="12118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CD1BF0FE-049F-12CD-EB2D-D29884EDF8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272" y="2884488"/>
            <a:ext cx="3309028" cy="85248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408910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льн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101613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6DF6154-1080-BF02-2F42-C5C64EE029C9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01871660-6862-E236-9447-C5180770A5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09713"/>
            <a:ext cx="1051560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  <p:pic>
        <p:nvPicPr>
          <p:cNvPr id="8" name="Рисунок 7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7623B39-E8BA-46FA-5F0D-A4016B309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льный 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2237174"/>
            <a:ext cx="3649092" cy="289412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CC212A5A-4F94-BCE6-5BB4-CB03D407B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5113" y="1071563"/>
            <a:ext cx="6215062" cy="494823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416252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льный 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1" y="0"/>
            <a:ext cx="3649092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9" y="1899820"/>
            <a:ext cx="2885798" cy="3577701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947" y="6356288"/>
            <a:ext cx="2743200" cy="365125"/>
          </a:xfrm>
        </p:spPr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66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7FCE18B-4F5E-D9EC-A3AC-298124027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5112" y="1071462"/>
            <a:ext cx="6215063" cy="417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1F560E5-30D1-5928-9F95-3465C291C8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5113" y="5424488"/>
            <a:ext cx="6215062" cy="6207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92075" indent="0">
              <a:buNone/>
              <a:defRPr sz="1600"/>
            </a:lvl5pPr>
          </a:lstStyle>
          <a:p>
            <a:pPr lvl="4"/>
            <a:r>
              <a:rPr lang="ru-RU" dirty="0"/>
              <a:t>Подпись к рисунку/пояснение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6A5952E-FE1D-FC63-1DF6-FFD4E1EC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25" y="167460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0623EDCA-8822-3B25-A1E0-C16540B56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224" y="3518455"/>
            <a:ext cx="3559946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9D23701-ECE2-E8C0-7310-EBCC48E7A0B9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8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01B7E-1CE6-AFF7-87F1-8C597D78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36274" cy="923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 в одну или две строки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7A48AD-FB79-0D00-22D5-EAD73A73F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292F78-5BD3-78F9-EF71-7A833EBB6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31044F-1BA9-4873-9E76-83B87AB9D6C2}" type="datetimeFigureOut">
              <a:rPr lang="ru-RU" smtClean="0"/>
              <a:t>01.06.2026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FFA5B-5A07-32C3-2A59-846882043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C18804-061E-111D-2C96-CE7BBE40A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71" r:id="rId4"/>
    <p:sldLayoutId id="2147483651" r:id="rId5"/>
    <p:sldLayoutId id="2147483652" r:id="rId6"/>
    <p:sldLayoutId id="2147483653" r:id="rId7"/>
    <p:sldLayoutId id="2147483668" r:id="rId8"/>
    <p:sldLayoutId id="2147483654" r:id="rId9"/>
    <p:sldLayoutId id="2147483655" r:id="rId10"/>
    <p:sldLayoutId id="2147483661" r:id="rId11"/>
    <p:sldLayoutId id="2147483664" r:id="rId12"/>
    <p:sldLayoutId id="2147483656" r:id="rId13"/>
    <p:sldLayoutId id="2147483657" r:id="rId14"/>
    <p:sldLayoutId id="2147483658" r:id="rId15"/>
    <p:sldLayoutId id="2147483659" r:id="rId16"/>
    <p:sldLayoutId id="2147483662" r:id="rId17"/>
    <p:sldLayoutId id="2147483660" r:id="rId18"/>
    <p:sldLayoutId id="2147483663" r:id="rId19"/>
    <p:sldLayoutId id="2147483665" r:id="rId20"/>
    <p:sldLayoutId id="2147483666" r:id="rId21"/>
    <p:sldLayoutId id="214748366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71F30-5256-5C09-4345-D723C0C830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Учебно-исследовательский проект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«Оптические игрушки. Калейдоскоп»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CB0237-6D99-6323-0CC7-70451BBDFD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Студенты ФМФИ-б24МФо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Акимова Виктория Витальевна</a:t>
            </a:r>
          </a:p>
          <a:p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Пензова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Алексеевна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д.и.н., профессор кафедры физики, математики и методики обучения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Макеева Екатерина Дмитриевна</a:t>
            </a:r>
          </a:p>
        </p:txBody>
      </p:sp>
    </p:spTree>
    <p:extLst>
      <p:ext uri="{BB962C8B-B14F-4D97-AF65-F5344CB8AC3E}">
        <p14:creationId xmlns:p14="http://schemas.microsoft.com/office/powerpoint/2010/main" val="350282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636CA-D18B-52BF-D7C8-3C25AED0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создания калейдоскопа.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630DC-A588-4ED6-E41C-CF8F94372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Отражающий тубус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Узорная камера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Глазок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A0161-3162-59A2-9179-C29D56FB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18" y="2968114"/>
            <a:ext cx="2574788" cy="3438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1A7C3-2C28-D4EF-702C-599A1C646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134" y="2968114"/>
            <a:ext cx="2574788" cy="34305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C29E17-9A4B-9506-E434-6041F595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950" y="2968114"/>
            <a:ext cx="2541707" cy="34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4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790AD24-8510-3913-BF61-EF4484CE2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66" y="2947328"/>
            <a:ext cx="10929667" cy="963343"/>
          </a:xfrm>
        </p:spPr>
        <p:txBody>
          <a:bodyPr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301503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EDD077-A96D-8E96-9327-A63D7B167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5B446D3-8E3C-6663-C9C7-0D19A8031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758864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307">
                  <a:extLst>
                    <a:ext uri="{9D8B030D-6E8A-4147-A177-3AD203B41FA5}">
                      <a16:colId xmlns:a16="http://schemas.microsoft.com/office/drawing/2014/main" val="3394329265"/>
                    </a:ext>
                  </a:extLst>
                </a:gridCol>
                <a:gridCol w="3050564">
                  <a:extLst>
                    <a:ext uri="{9D8B030D-6E8A-4147-A177-3AD203B41FA5}">
                      <a16:colId xmlns:a16="http://schemas.microsoft.com/office/drawing/2014/main" val="221770425"/>
                    </a:ext>
                  </a:extLst>
                </a:gridCol>
                <a:gridCol w="3050564">
                  <a:extLst>
                    <a:ext uri="{9D8B030D-6E8A-4147-A177-3AD203B41FA5}">
                      <a16:colId xmlns:a16="http://schemas.microsoft.com/office/drawing/2014/main" val="308018385"/>
                    </a:ext>
                  </a:extLst>
                </a:gridCol>
                <a:gridCol w="3050564">
                  <a:extLst>
                    <a:ext uri="{9D8B030D-6E8A-4147-A177-3AD203B41FA5}">
                      <a16:colId xmlns:a16="http://schemas.microsoft.com/office/drawing/2014/main" val="1372567612"/>
                    </a:ext>
                  </a:extLst>
                </a:gridCol>
              </a:tblGrid>
              <a:tr h="82663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Графическое изображение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этапов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272871"/>
                  </a:ext>
                </a:extLst>
              </a:tr>
              <a:tr h="73478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Измерение размеров втулки (длина и диаметр)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Втулка, линейка, листок для записей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Измерить длину втулки линейкой и записать получившиеся значения на листочек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40289"/>
                  </a:ext>
                </a:extLst>
              </a:tr>
              <a:tr h="116341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Вырезание картона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Толстый картон, линейка, карандаш, ножницы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Вырезать прямоугольники из картона. Длина прямоугольников должна быть меньше втулки на 1,5-2 см., а ширина прямоугольников меньше на 1-1,5 см.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634416"/>
                  </a:ext>
                </a:extLst>
              </a:tr>
              <a:tr h="1163411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Обматывание фольгой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Фольга, вырезанные прямоугольники, скотч, ножницы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Аккуратно с запахом завернуть картонки в фольгу, чтобы одна сторона получилась ровной, а на другой аккуратно завернуть и зафиксировать скотчем фольгу.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632522"/>
                  </a:ext>
                </a:extLst>
              </a:tr>
              <a:tr h="159203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Создание треугольной призмы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 обклеенные фольгой картонки, скотч, ножницы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Аккуратно, без наложения (только край к краю) склеить три прямоугольника. 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72972"/>
                  </a:ext>
                </a:extLst>
              </a:tr>
              <a:tr h="137772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Поместить призму внутрь втулки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Втулка, призма, скотч/пластилин, ножницы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Аккуратно, не спеша поместить призму внутрь  втулки так, чтобы один край призмы совпадал с краем втулки и зафиксировать пластилином/скотчем, чтобы она не вылетала.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4380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87205-B9E0-D1B9-740A-5923FBCDA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86" y="1564512"/>
            <a:ext cx="1767507" cy="11013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99C39-28CC-6162-C315-CA45C01B0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85" y="2801922"/>
            <a:ext cx="1767507" cy="10287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4438FE-CD6F-C7A8-FD82-90EC26D6B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911" y="4016175"/>
            <a:ext cx="1285728" cy="1340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A42338-0BB1-B861-1DDA-F6A43255A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46" y="3894546"/>
            <a:ext cx="514623" cy="15842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A54BBF-A52E-170A-D7BF-EDF72D9E1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140" y="5542673"/>
            <a:ext cx="1142728" cy="12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5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0D6F0-8000-0448-FB31-A7A6ED72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C9673A-DA09-5FEE-FD45-768921F8EB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B6E17EA-E0AA-027D-2FF5-4ABABA954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242000"/>
              </p:ext>
            </p:extLst>
          </p:nvPr>
        </p:nvGraphicFramePr>
        <p:xfrm>
          <a:off x="0" y="0"/>
          <a:ext cx="12192000" cy="690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95842677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335068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7567481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3214673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Графическое изображение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этапов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35758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Глазок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Толстый картон, карандаш, втулка, скотч, ножницы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картоне обвести низ втулки, вырезать полученный круг, в середине проткнуть карандашом для получения маленького отверстия. Данный круг приклеить скотчем на ту сторону, где призма совпадает с краем втулки.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395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Кружок из пластика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Пластиковая крышка, ножницы, втулка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пластике обвести втулку и аккуратно вырезать. Уменьшить круг на 2-3 мм.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4258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Поместить пластиковый кружок внутрь втулки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Пластиковый кружок, скотч/пластилин, втулка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Пластиковый кружок поместить внутрь втулки, где осталось свободное пространство. Если помещается хорошо, то зафиксировать скотчем/пластилином, если плохо, то еще чуть-чуть обрезать кружок.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94955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Узорная камера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Блестящие разноцветные предметы, файл, ножницы, карандаш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получившийся контейнер насыпать блестящих предметов. На файлике обвести низ втулки и приклеить, полученный кружок скотчем на свободный край, «закрывая» полученный контейнер.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20067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Украшение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Цветная бумага, наклейки, карандаши, фломастеры и т.д.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желанию калейдоскоп можно украсить и наслаждаться полученным результатом.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70573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A466A-9D43-E9AE-DE3F-9ACFF2448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723" y="1288650"/>
            <a:ext cx="1243534" cy="9728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000668-F4C5-FD45-1A89-DDF5F99C4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84" y="1288650"/>
            <a:ext cx="1248326" cy="9728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263424-7927-96DF-798E-F3E7B510C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578" y="2317655"/>
            <a:ext cx="1007096" cy="11113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3BED8A-EC2A-8059-C041-E6D6DC1FD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881" y="3485173"/>
            <a:ext cx="1143793" cy="11113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8351CA-32A8-8799-F836-5B0AA3B74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976" y="4596518"/>
            <a:ext cx="941028" cy="11610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873838-52C1-B55D-2633-63172E437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061" y="4589589"/>
            <a:ext cx="803506" cy="11679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56300-8F2C-7DB6-BF1B-70A490DF4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350" y="5806214"/>
            <a:ext cx="1026952" cy="10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0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A44C3-C86B-BFD2-3AE4-FEB0A8A07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7564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89E8381-74D1-A002-B3A7-A30826263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дисциплины «Методы исследовательской и проектной деятельности» мы стали наставниками для ученика 6 «Б» класса МБОУ СОШ №35 г. Самара – Котельникова Артема.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46AAD-75F4-2CC9-E9E8-592906BB75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B20EF-BE55-B737-F9AA-AABEDA93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45" y="1362972"/>
            <a:ext cx="3787360" cy="5055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BD757-47D9-BDBF-8A40-97D157650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32" y="1362973"/>
            <a:ext cx="3787360" cy="50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6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2D7AD-DCA7-5B0D-77A6-9226A4AFE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FFA2997-4D15-4BD1-BCF7-23442F83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 С ТОЧКИ ЗРЕНИЯ НАСТАВНИКА.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92CC8B-9EBE-4A9F-9E88-E05A5089B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с точки зрения наставника проекта. Современный ФГОС основного общего образования смещает фокус с простой передачи знаний на формирование у школьников способности учиться самостоятельно. Главный запрос стандарта — воспитать человека, который умеет ставить вопросы, анализировать информацию, проверять гипотезы и делать обоснованные выводы. Иными словами — владеет исследовательскими умениями.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на практике мы сталкиваемся с проблемой: многие ученики теряют интерес к математике, естественным наукам и программированию именно тогда, когда им предлагают не заучивать правила, а думать, искать и доказывать. Почему? Потому что исследовательская деятельность требует особого навыка, который целенаправленно не формируется. Без него любой проект или лабораторная работа превращается в формальность.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2B3DCA-9A0E-CB8D-9778-F0ED1740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12" y="3562709"/>
            <a:ext cx="4152181" cy="31141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4CF505-1008-1FB7-7EC1-EBBB7C66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79" y="3562708"/>
            <a:ext cx="4152181" cy="31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02118-E6BA-2C91-0BCD-6ED19A7EC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DFC3214D-767E-FDA5-84B9-E4D9B16866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игрушки (калейдоскопы). Процесс создания и функционирования самодельного калейдоскопа. 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Устройство, принцип работы и процесс создания калейдоскопа своими руками.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создание модели калейдоскопа совместно с учащимся Котельниковым Артемом Павловичем МБОУ «Школа №35»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с целью получения педагогического опыта в сфере руководства проектной деятельностью школьников.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понятие «оптические игрушки», свойства калейдоскопа и методы работы с ним.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Организовать взаимодействие с учащимся 6класса МБОУ «Школа №35»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(провести занятия, консультации, онлайн встречи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Создать модель калейдоскопа совместно с учащимся МБОУ «Школа №35»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Подготовить ученика к защите проекта на учебно-исследовательском конкурсе «Мир твоих открытий».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Обсудить и оценить совместно с учащимся работу над проектом и ее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4004518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637A-C27B-7BAC-C801-B802B77E5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6AFEB4-2335-8A91-7FF6-EA8020EB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59FA55-ED79-CF89-288E-F9E2AB5B9E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Изучается строение и история калейдоскопа, а затем создаётся реальный работающий продукт (калейдоскоп), который школьник может забрать себе, что повышает мотивацию.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Используются доступные и дешёвые материалы (картон, фольга, тубус, бисер, скотч), что позволяет проводить проект в любой школе.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Разработана готовая методическая поддержка: пошаговая инструкция и лист наблюдений.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Реализуется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физика (отражение света), математика (углы, симметрия), технология (сборка), дизайн.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Проект уже доказал результативность — ученик занял 1 место на конкурсе «Мир твоих открытий».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Легко адаптируется под разный возраст: от упрощённой версии для 4–5 классов до усложнённой для 8–9 классов.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Может быть использован учителями, студентами-практикантами и в системе дополнительного образования.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Формирует конкретные исследовательские умения: выдвижение гипотез, проведение наблюдений, анализ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2996227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6ED09-8382-C1A8-16B4-57233418B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1962AA-CF40-9AB4-92D9-1FA05E07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совместной работы.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6B3250-4B3E-C63D-0350-3D42B46634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09713"/>
            <a:ext cx="10515600" cy="1919287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задали Артему проблемный вопрос: «Как в калейдоскопе получаются красивые симметричные узоры?». Данный вопрос вызвал у него интерес и он начал искать и изучать строение калейдоскопа. После найденной информации, учащийся заинтересовался сделать калейдоскоп из подручных материалов и мы ему в этом помогли на очной встрече в стенах нашего университета. Затем с нашей помощью на онлайн-встречах в мессенджере Макс, Артем правильно оформил исследовательскую работу и выступил с ней на конкурсе.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всей совместной работы, мы помогали и отвечали на возникающие у учащегося вопросы. Каждый этап работы был сначала обговорен, а затем реализован. В результате чего была выполнена результативная работа.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6E57E9-FCCB-1137-DA25-5ACC05DC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343" y="3224212"/>
            <a:ext cx="2571749" cy="3428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75353-4488-478A-D60D-E38DD47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760" y="322421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7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6435-1190-4F02-338A-8EB33033D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C04E1DA-B83C-200F-53EA-CE84C159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РЕЗУЛЬТАТОВ.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527933-3302-D956-E0B4-E5DF0D082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09713"/>
            <a:ext cx="4156494" cy="4572000"/>
          </a:xfrm>
        </p:spPr>
        <p:txBody>
          <a:bodyPr numCol="1">
            <a:norm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Плюсы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мотивация (результат — красивая игрушка)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Мгновенная обратная связь (ошибка видна сразу)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физика (отражение), математика (углы 60°/90°), дизайн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Минусы и решение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Слабая моторика → заготовили детали заранее, помогали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с пониманием углов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Хрупкость конструкции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D0B4E-E84B-E22C-6ABA-21C3D798589D}"/>
              </a:ext>
            </a:extLst>
          </p:cNvPr>
          <p:cNvSpPr txBox="1"/>
          <p:nvPr/>
        </p:nvSpPr>
        <p:spPr>
          <a:xfrm>
            <a:off x="5937819" y="1509713"/>
            <a:ext cx="60039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Опыт студентов (наставников)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Объяснять простыми словами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должна быть пошаговой + с картинками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промежуточный результат = рост мотивации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5–10 минут помощи экономят часы и сохраняют интерес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Оценка выступления ученика (жюри)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Наглядность: работающий макет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понимание (почему узор меняется при повороте)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в создании макета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Уверенные ответы на вопросы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Перспективы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макет на уроках физики (оптика)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инструкцию желающим</a:t>
            </a:r>
          </a:p>
        </p:txBody>
      </p:sp>
    </p:spTree>
    <p:extLst>
      <p:ext uri="{BB962C8B-B14F-4D97-AF65-F5344CB8AC3E}">
        <p14:creationId xmlns:p14="http://schemas.microsoft.com/office/powerpoint/2010/main" val="264872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79AE0-6AD1-162A-9B49-7DD9A34E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устроен калейдоскоп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A4A9B-4BC2-688C-E264-0171FE7E0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4821716"/>
            <a:ext cx="10515600" cy="39726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Многократное отражение света создает красивые узоры.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4AC2E-C1E5-55A5-71EF-92306254B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09713"/>
            <a:ext cx="807790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1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D8E14-8DC2-931B-86DC-290E96BF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самодельного калейдоскопа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0B624-4C45-AF85-42E8-AE626E811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09713"/>
            <a:ext cx="3932208" cy="4572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Бумажная втулка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Пластиковая крышка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Прозрачный файлик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Разноцветный бисер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Скотч, ножницы, линейка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8E56AA-72FD-3C5E-2F33-E86F00DB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239" y="1792725"/>
            <a:ext cx="5121905" cy="35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19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00000"/>
      </a:dk1>
      <a:lt1>
        <a:sysClr val="window" lastClr="FFFFFF"/>
      </a:lt1>
      <a:dk2>
        <a:srgbClr val="3A3A3A"/>
      </a:dk2>
      <a:lt2>
        <a:srgbClr val="E8E8E8"/>
      </a:lt2>
      <a:accent1>
        <a:srgbClr val="083D8A"/>
      </a:accent1>
      <a:accent2>
        <a:srgbClr val="366BAB"/>
      </a:accent2>
      <a:accent3>
        <a:srgbClr val="6385B9"/>
      </a:accent3>
      <a:accent4>
        <a:srgbClr val="97A5BF"/>
      </a:accent4>
      <a:accent5>
        <a:srgbClr val="B89506"/>
      </a:accent5>
      <a:accent6>
        <a:srgbClr val="FFFFFF"/>
      </a:accent6>
      <a:hlink>
        <a:srgbClr val="083D8A"/>
      </a:hlink>
      <a:folHlink>
        <a:srgbClr val="366BAB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1180</Words>
  <Application>Microsoft Office PowerPoint</Application>
  <PresentationFormat>Широкоэкранный</PresentationFormat>
  <Paragraphs>106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Century Gothic</vt:lpstr>
      <vt:lpstr>Times New Roman</vt:lpstr>
      <vt:lpstr>Тема Office</vt:lpstr>
      <vt:lpstr>Учебно-исследовательский проект на тему «Оптические игрушки. Калейдоскоп»</vt:lpstr>
      <vt:lpstr>В рамках дисциплины «Методы исследовательской и проектной деятельности» мы стали наставниками для ученика 6 «Б» класса МБОУ СОШ №35 г. Самара – Котельникова Артема.</vt:lpstr>
      <vt:lpstr>АКТУАЛЬНОСТЬ ПРОЕКТА С ТОЧКИ ЗРЕНИЯ НАСТАВНИКА.</vt:lpstr>
      <vt:lpstr>Презентация PowerPoint</vt:lpstr>
      <vt:lpstr>Практическая значимость.</vt:lpstr>
      <vt:lpstr>Организация совместной работы.</vt:lpstr>
      <vt:lpstr>ОЦЕНКА РЕЗУЛЬТАТОВ.</vt:lpstr>
      <vt:lpstr>Как устроен калейдоскоп</vt:lpstr>
      <vt:lpstr>Материалы для самодельного калейдоскопа</vt:lpstr>
      <vt:lpstr>Этапы создания калейдоскопа.</vt:lpstr>
      <vt:lpstr>Технологическая карта проекта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Шаяхметова Марина В.</dc:creator>
  <cp:lastModifiedBy>Даша Бондаренко</cp:lastModifiedBy>
  <cp:revision>47</cp:revision>
  <dcterms:created xsi:type="dcterms:W3CDTF">2024-06-16T13:06:07Z</dcterms:created>
  <dcterms:modified xsi:type="dcterms:W3CDTF">2026-05-31T22:47:50Z</dcterms:modified>
</cp:coreProperties>
</file>